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6"/>
  </p:notesMasterIdLst>
  <p:sldIdLst>
    <p:sldId id="256" r:id="rId2"/>
    <p:sldId id="257" r:id="rId3"/>
    <p:sldId id="258" r:id="rId4"/>
    <p:sldId id="259" r:id="rId5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96" d="100"/>
          <a:sy n="96" d="100"/>
        </p:scale>
        <p:origin x="-114" y="-30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F82D355-9822-4E5E-BB2A-966607E2D1EC}" type="datetimeFigureOut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3B1D085-06FF-4D71-A605-F026BC51ED4E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43310739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0B2AD70-450E-4EA8-8C13-488C39C5D91F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464128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73278A-BC28-4E13-B981-347A13302128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238715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BA89427-9115-425D-8E9B-DCDCF381D51D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3972912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8336-9176-4408-8866-CA1E9EB336C8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212789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15CA8C1-4D54-445F-8B88-7DB930B77239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5428509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461B340-789F-4E95-8998-717E2C62C4D2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073275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494EAD6-CC4E-4DC2-B9FA-6EB1C5ABFC4A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5890224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CAC97BC-C3BB-4A27-94E8-D06BC3A2E821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8627748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DEC0F2-78DF-44C4-83D2-795078660A95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2468710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3C11022-6BB3-4F23-AE56-30F9559AC6C3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098607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62D73A-EBBD-46BD-8605-CE1F75778EA1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291412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459EEA-3500-40BC-91CD-E9B74F20B2CC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4F8C17-DBC9-4CE8-8F5A-A0D1906A5A46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01707570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G"/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kumimoji="1" lang="en-US" altLang="ja-JP" dirty="0" smtClean="0"/>
              <a:t>Excel 2002,2003</a:t>
            </a:r>
            <a:r>
              <a:rPr kumimoji="1" lang="ja-JP" altLang="en-US" dirty="0" smtClean="0"/>
              <a:t>基本</a:t>
            </a:r>
            <a:r>
              <a:rPr kumimoji="1" lang="en-US" altLang="ja-JP" dirty="0" smtClean="0"/>
              <a:t>13</a:t>
            </a:r>
            <a:endParaRPr kumimoji="1" lang="ja-JP" altLang="en-US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kumimoji="1" lang="ja-JP" altLang="en-US" dirty="0" smtClean="0"/>
              <a:t>グラフ：データの可視化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4884755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グラフを作成するには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89798" y="1600200"/>
            <a:ext cx="6364404" cy="4525963"/>
          </a:xfrm>
        </p:spPr>
      </p:pic>
      <p:pic>
        <p:nvPicPr>
          <p:cNvPr id="5" name="図 4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02575" y="4765526"/>
            <a:ext cx="6038850" cy="247650"/>
          </a:xfrm>
          <a:prstGeom prst="rect">
            <a:avLst/>
          </a:prstGeom>
        </p:spPr>
      </p:pic>
      <p:sp>
        <p:nvSpPr>
          <p:cNvPr id="6" name="日付プレースホルダー 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1249D04-0651-4E49-8DF2-D439E8871103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7" name="フッター プレースホルダー 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8" name="スライド番号プレースホルダー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2</a:t>
            </a:fld>
            <a:endParaRPr kumimoji="1" lang="ja-JP" altLang="en-US"/>
          </a:p>
        </p:txBody>
      </p:sp>
      <p:sp>
        <p:nvSpPr>
          <p:cNvPr id="9" name="正方形/長方形 8"/>
          <p:cNvSpPr/>
          <p:nvPr/>
        </p:nvSpPr>
        <p:spPr>
          <a:xfrm>
            <a:off x="1403648" y="1988840"/>
            <a:ext cx="1476000" cy="180000"/>
          </a:xfrm>
          <a:prstGeom prst="rect">
            <a:avLst/>
          </a:prstGeom>
          <a:noFill/>
          <a:ln>
            <a:solidFill>
              <a:srgbClr xmlns:mc="http://schemas.openxmlformats.org/markup-compatibility/2006" xmlns:a14="http://schemas.microsoft.com/office/drawing/2010/main" val="FF0000" mc:Ignorable="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線吹き出し 1 (枠付き) 9"/>
          <p:cNvSpPr/>
          <p:nvPr/>
        </p:nvSpPr>
        <p:spPr>
          <a:xfrm>
            <a:off x="4572000" y="3192034"/>
            <a:ext cx="2304000" cy="923330"/>
          </a:xfrm>
          <a:prstGeom prst="borderCallout1">
            <a:avLst>
              <a:gd name="adj1" fmla="val 700"/>
              <a:gd name="adj2" fmla="val 49308"/>
              <a:gd name="adj3" fmla="val -49188"/>
              <a:gd name="adj4" fmla="val -29676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en-US" altLang="ja-JP" dirty="0" smtClean="0"/>
              <a:t>[</a:t>
            </a:r>
            <a:r>
              <a:rPr lang="ja-JP" altLang="en-US" dirty="0" smtClean="0"/>
              <a:t>挿入</a:t>
            </a:r>
            <a:r>
              <a:rPr lang="en-US" altLang="ja-JP" dirty="0" smtClean="0"/>
              <a:t>]</a:t>
            </a:r>
            <a:r>
              <a:rPr lang="ja-JP" altLang="en-US" dirty="0" smtClean="0"/>
              <a:t>の</a:t>
            </a:r>
            <a:r>
              <a:rPr lang="en-US" altLang="ja-JP" dirty="0" smtClean="0"/>
              <a:t>[</a:t>
            </a:r>
            <a:r>
              <a:rPr lang="ja-JP" altLang="en-US" dirty="0" smtClean="0"/>
              <a:t>グラフ</a:t>
            </a:r>
            <a:r>
              <a:rPr lang="en-US" altLang="ja-JP" dirty="0" smtClean="0"/>
              <a:t>]</a:t>
            </a:r>
            <a:r>
              <a:rPr lang="ja-JP" altLang="en-US" dirty="0" smtClean="0"/>
              <a:t>から</a:t>
            </a:r>
            <a:endParaRPr lang="en-US" altLang="ja-JP" dirty="0" smtClean="0"/>
          </a:p>
          <a:p>
            <a:r>
              <a:rPr kumimoji="1" lang="ja-JP" altLang="en-US" dirty="0"/>
              <a:t>また</a:t>
            </a:r>
            <a:r>
              <a:rPr kumimoji="1" lang="ja-JP" altLang="en-US" dirty="0" smtClean="0"/>
              <a:t>はツールバーの</a:t>
            </a:r>
            <a:r>
              <a:rPr kumimoji="1" lang="en-US" altLang="ja-JP" dirty="0" smtClean="0"/>
              <a:t>[</a:t>
            </a:r>
            <a:r>
              <a:rPr kumimoji="1" lang="ja-JP" altLang="en-US" dirty="0" smtClean="0"/>
              <a:t>グラフウィザード</a:t>
            </a:r>
            <a:r>
              <a:rPr kumimoji="1" lang="en-US" altLang="ja-JP" dirty="0" smtClean="0"/>
              <a:t>]</a:t>
            </a:r>
            <a:r>
              <a:rPr kumimoji="1" lang="ja-JP" altLang="en-US" dirty="0" smtClean="0"/>
              <a:t>から</a:t>
            </a:r>
            <a:endParaRPr kumimoji="1" lang="ja-JP" altLang="en-US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4355976" y="4221088"/>
            <a:ext cx="3384376" cy="307777"/>
          </a:xfrm>
          <a:prstGeom prst="rect">
            <a:avLst/>
          </a:prstGeom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1400" dirty="0" smtClean="0"/>
              <a:t>ウィザード</a:t>
            </a:r>
            <a:r>
              <a:rPr lang="en-US" altLang="ja-JP" sz="1400" dirty="0" smtClean="0"/>
              <a:t>wizard</a:t>
            </a:r>
            <a:r>
              <a:rPr lang="ja-JP" altLang="en-US" sz="1400" dirty="0" smtClean="0">
                <a:sym typeface="Wingdings" pitchFamily="2" charset="2"/>
              </a:rPr>
              <a:t>：（男の）</a:t>
            </a:r>
            <a:r>
              <a:rPr lang="ja-JP" altLang="en-US" sz="1400" dirty="0" smtClean="0"/>
              <a:t>魔法使いの意味。</a:t>
            </a:r>
            <a:endParaRPr kumimoji="1" lang="ja-JP" altLang="en-US" sz="1400" dirty="0"/>
          </a:p>
        </p:txBody>
      </p:sp>
      <p:sp>
        <p:nvSpPr>
          <p:cNvPr id="12" name="テキスト ボックス 12"/>
          <p:cNvSpPr txBox="1"/>
          <p:nvPr/>
        </p:nvSpPr>
        <p:spPr>
          <a:xfrm>
            <a:off x="468000" y="6084004"/>
            <a:ext cx="8208000" cy="369332"/>
          </a:xfrm>
          <a:prstGeom prst="rect">
            <a:avLst/>
          </a:prstGeo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>
            <a:defPPr>
              <a:defRPr lang="ja-JP"/>
            </a:defPPr>
            <a:lvl1pPr marL="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kumimoji="1"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>
              <a:buClr>
                <a:schemeClr val="accent1"/>
              </a:buClr>
              <a:buFont typeface="Wingdings" pitchFamily="2" charset="2"/>
              <a:buChar char="l"/>
            </a:pPr>
            <a:r>
              <a:rPr lang="ja-JP" altLang="en-US" dirty="0" smtClean="0"/>
              <a:t>練習　講習会</a:t>
            </a:r>
            <a:r>
              <a:rPr lang="ja-JP" altLang="en-US" dirty="0" smtClean="0"/>
              <a:t>フォルダの</a:t>
            </a:r>
            <a:r>
              <a:rPr lang="ja-JP" altLang="en-US" dirty="0" smtClean="0"/>
              <a:t>「グラフを作成する</a:t>
            </a:r>
            <a:r>
              <a:rPr lang="en-US" altLang="ja-JP" dirty="0" smtClean="0"/>
              <a:t>1.xls</a:t>
            </a:r>
            <a:r>
              <a:rPr lang="ja-JP" altLang="en-US" dirty="0" smtClean="0"/>
              <a:t>」を</a:t>
            </a:r>
            <a:r>
              <a:rPr lang="ja-JP" altLang="en-US" dirty="0" smtClean="0"/>
              <a:t>開いてください。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721190543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/>
          <a:lstStyle/>
          <a:p>
            <a:r>
              <a:rPr kumimoji="1" lang="ja-JP" altLang="en-US" dirty="0" smtClean="0"/>
              <a:t>グラフの作成手順</a:t>
            </a:r>
            <a:r>
              <a:rPr kumimoji="1" lang="en-US" altLang="ja-JP" dirty="0" smtClean="0"/>
              <a:t>1-1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8336-9176-4408-8866-CA1E9EB336C8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3</a:t>
            </a:fld>
            <a:endParaRPr kumimoji="1" lang="ja-JP" altLang="en-US"/>
          </a:p>
        </p:txBody>
      </p:sp>
      <p:pic>
        <p:nvPicPr>
          <p:cNvPr id="1026" name="図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2" y="1628800"/>
            <a:ext cx="2780953" cy="120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テキスト ボックス 6"/>
          <p:cNvSpPr txBox="1"/>
          <p:nvPr/>
        </p:nvSpPr>
        <p:spPr>
          <a:xfrm>
            <a:off x="4283968" y="1628800"/>
            <a:ext cx="4392488" cy="4247317"/>
          </a:xfrm>
          <a:prstGeom prst="rect">
            <a:avLst/>
          </a:prstGeom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342900" indent="-342900" algn="just">
              <a:buFont typeface="+mj-lt"/>
              <a:buAutoNum type="arabicPeriod"/>
            </a:pPr>
            <a:r>
              <a:rPr lang="ja-JP" altLang="en-US" dirty="0">
                <a:latin typeface="Century"/>
              </a:rPr>
              <a:t>図</a:t>
            </a:r>
            <a:r>
              <a:rPr lang="en-US" altLang="ja-JP" dirty="0">
                <a:latin typeface="Century"/>
              </a:rPr>
              <a:t>1</a:t>
            </a:r>
            <a:r>
              <a:rPr lang="ja-JP" altLang="en-US" dirty="0" smtClean="0">
                <a:latin typeface="Century"/>
              </a:rPr>
              <a:t>のデータを集合縦棒グラフにします。</a:t>
            </a:r>
            <a:endParaRPr lang="en-US" altLang="ja-JP" dirty="0" smtClean="0">
              <a:latin typeface="Century"/>
            </a:endParaRPr>
          </a:p>
          <a:p>
            <a:pPr marL="342900" indent="-342900" algn="just">
              <a:buFont typeface="+mj-lt"/>
              <a:buAutoNum type="arabicPeriod"/>
            </a:pPr>
            <a:r>
              <a:rPr lang="ja-JP" altLang="en-US" dirty="0" smtClean="0">
                <a:latin typeface="Century"/>
              </a:rPr>
              <a:t>セル </a:t>
            </a:r>
            <a:r>
              <a:rPr lang="en-US" altLang="ja-JP" dirty="0">
                <a:latin typeface="Century"/>
              </a:rPr>
              <a:t>A1 </a:t>
            </a:r>
            <a:r>
              <a:rPr lang="ja-JP" altLang="en-US" dirty="0">
                <a:latin typeface="Century"/>
              </a:rPr>
              <a:t>をクリックして</a:t>
            </a:r>
            <a:r>
              <a:rPr lang="ja-JP" altLang="en-US" dirty="0" smtClean="0">
                <a:latin typeface="Century"/>
              </a:rPr>
              <a:t>セル</a:t>
            </a:r>
            <a:r>
              <a:rPr lang="en-US" altLang="ja-JP" dirty="0" smtClean="0">
                <a:latin typeface="Century"/>
              </a:rPr>
              <a:t>D4</a:t>
            </a:r>
            <a:r>
              <a:rPr lang="ja-JP" altLang="en-US" dirty="0" smtClean="0">
                <a:latin typeface="Century"/>
              </a:rPr>
              <a:t>まで</a:t>
            </a:r>
            <a:r>
              <a:rPr lang="ja-JP" altLang="en-US" dirty="0">
                <a:latin typeface="Century"/>
              </a:rPr>
              <a:t>ドラッグし、</a:t>
            </a:r>
            <a:r>
              <a:rPr lang="en-US" altLang="ja-JP" dirty="0">
                <a:latin typeface="Century"/>
              </a:rPr>
              <a:t>4 </a:t>
            </a:r>
            <a:r>
              <a:rPr lang="ja-JP" altLang="en-US" dirty="0">
                <a:latin typeface="Century"/>
              </a:rPr>
              <a:t>行</a:t>
            </a:r>
            <a:r>
              <a:rPr lang="en-US" altLang="ja-JP" dirty="0">
                <a:latin typeface="Century"/>
              </a:rPr>
              <a:t>×</a:t>
            </a:r>
            <a:r>
              <a:rPr lang="ja-JP" altLang="en-US" dirty="0">
                <a:latin typeface="Century"/>
              </a:rPr>
              <a:t> </a:t>
            </a:r>
            <a:r>
              <a:rPr lang="en-US" altLang="ja-JP" dirty="0">
                <a:latin typeface="Century"/>
              </a:rPr>
              <a:t>4 </a:t>
            </a:r>
            <a:r>
              <a:rPr lang="ja-JP" altLang="en-US" dirty="0">
                <a:latin typeface="Century"/>
              </a:rPr>
              <a:t>列のデータを選択します。（図</a:t>
            </a:r>
            <a:r>
              <a:rPr lang="en-US" altLang="ja-JP" dirty="0">
                <a:latin typeface="Century"/>
              </a:rPr>
              <a:t>1</a:t>
            </a:r>
            <a:r>
              <a:rPr lang="ja-JP" altLang="en-US" dirty="0">
                <a:latin typeface="Century"/>
              </a:rPr>
              <a:t>） 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>
                <a:latin typeface="Century"/>
              </a:rPr>
              <a:t>[</a:t>
            </a:r>
            <a:r>
              <a:rPr lang="ja-JP" altLang="en-US" b="1" dirty="0">
                <a:solidFill>
                  <a:schemeClr val="tx2"/>
                </a:solidFill>
                <a:latin typeface="Century"/>
              </a:rPr>
              <a:t>標準</a:t>
            </a:r>
            <a:r>
              <a:rPr lang="en-US" altLang="ja-JP" dirty="0">
                <a:solidFill>
                  <a:srgbClr xmlns:mc="http://schemas.openxmlformats.org/markup-compatibility/2006" xmlns:a14="http://schemas.microsoft.com/office/drawing/2010/main" val="333399" mc:Ignorable=""/>
                </a:solidFill>
                <a:latin typeface="Century"/>
              </a:rPr>
              <a:t>] </a:t>
            </a:r>
            <a:r>
              <a:rPr lang="ja-JP" altLang="en-US" dirty="0">
                <a:latin typeface="Century"/>
              </a:rPr>
              <a:t>ツールバーの </a:t>
            </a:r>
            <a:r>
              <a:rPr lang="en-US" altLang="ja-JP" dirty="0">
                <a:latin typeface="Century"/>
              </a:rPr>
              <a:t>(</a:t>
            </a:r>
            <a:r>
              <a:rPr lang="ja-JP" altLang="en-US" dirty="0">
                <a:latin typeface="Century"/>
              </a:rPr>
              <a:t>グラフ ウィザード</a:t>
            </a:r>
            <a:r>
              <a:rPr lang="en-US" altLang="ja-JP" dirty="0">
                <a:latin typeface="Century"/>
              </a:rPr>
              <a:t>) </a:t>
            </a:r>
            <a:r>
              <a:rPr lang="ja-JP" altLang="en-US" dirty="0">
                <a:latin typeface="Century"/>
              </a:rPr>
              <a:t>をクリックします。または </a:t>
            </a:r>
            <a:r>
              <a:rPr lang="en-US" altLang="ja-JP" dirty="0">
                <a:solidFill>
                  <a:srgbClr xmlns:mc="http://schemas.openxmlformats.org/markup-compatibility/2006" xmlns:a14="http://schemas.microsoft.com/office/drawing/2010/main" val="333399" mc:Ignorable=""/>
                </a:solidFill>
                <a:latin typeface="Century"/>
              </a:rPr>
              <a:t>[</a:t>
            </a:r>
            <a:r>
              <a:rPr lang="ja-JP" altLang="en-US" b="1" dirty="0">
                <a:solidFill>
                  <a:schemeClr val="tx2"/>
                </a:solidFill>
                <a:latin typeface="Century"/>
              </a:rPr>
              <a:t>挿入</a:t>
            </a:r>
            <a:r>
              <a:rPr lang="en-US" altLang="ja-JP" dirty="0">
                <a:solidFill>
                  <a:srgbClr xmlns:mc="http://schemas.openxmlformats.org/markup-compatibility/2006" xmlns:a14="http://schemas.microsoft.com/office/drawing/2010/main" val="333399" mc:Ignorable=""/>
                </a:solidFill>
                <a:latin typeface="Century"/>
              </a:rPr>
              <a:t>] </a:t>
            </a:r>
            <a:r>
              <a:rPr lang="ja-JP" altLang="en-US" dirty="0">
                <a:latin typeface="Century"/>
              </a:rPr>
              <a:t>メニューの</a:t>
            </a:r>
            <a:r>
              <a:rPr lang="ja-JP" altLang="en-US" dirty="0">
                <a:solidFill>
                  <a:srgbClr xmlns:mc="http://schemas.openxmlformats.org/markup-compatibility/2006" xmlns:a14="http://schemas.microsoft.com/office/drawing/2010/main" val="333399" mc:Ignorable=""/>
                </a:solidFill>
                <a:latin typeface="Century"/>
              </a:rPr>
              <a:t> </a:t>
            </a:r>
            <a:r>
              <a:rPr lang="en-US" altLang="ja-JP" dirty="0">
                <a:solidFill>
                  <a:srgbClr xmlns:mc="http://schemas.openxmlformats.org/markup-compatibility/2006" xmlns:a14="http://schemas.microsoft.com/office/drawing/2010/main" val="333399" mc:Ignorable=""/>
                </a:solidFill>
                <a:latin typeface="Century"/>
              </a:rPr>
              <a:t>[</a:t>
            </a:r>
            <a:r>
              <a:rPr lang="ja-JP" altLang="en-US" b="1" dirty="0">
                <a:solidFill>
                  <a:schemeClr val="tx2"/>
                </a:solidFill>
                <a:latin typeface="Century"/>
              </a:rPr>
              <a:t>グラフ</a:t>
            </a:r>
            <a:r>
              <a:rPr lang="en-US" altLang="ja-JP" dirty="0">
                <a:solidFill>
                  <a:srgbClr xmlns:mc="http://schemas.openxmlformats.org/markup-compatibility/2006" xmlns:a14="http://schemas.microsoft.com/office/drawing/2010/main" val="333399" mc:Ignorable=""/>
                </a:solidFill>
                <a:latin typeface="Century"/>
              </a:rPr>
              <a:t>] </a:t>
            </a:r>
            <a:r>
              <a:rPr lang="ja-JP" altLang="en-US" dirty="0">
                <a:latin typeface="Century"/>
              </a:rPr>
              <a:t>をクリックします。</a:t>
            </a:r>
            <a:endParaRPr lang="ja-JP" altLang="en-US" dirty="0">
              <a:latin typeface="Times New Roman"/>
            </a:endParaRPr>
          </a:p>
          <a:p>
            <a:pPr marL="342900" indent="-342900">
              <a:buFont typeface="+mj-lt"/>
              <a:buAutoNum type="arabicPeriod"/>
            </a:pPr>
            <a:r>
              <a:rPr lang="ja-JP" altLang="en-US" dirty="0">
                <a:latin typeface="Century"/>
              </a:rPr>
              <a:t>ウィザード下部にある </a:t>
            </a:r>
            <a:r>
              <a:rPr lang="en-US" altLang="ja-JP" dirty="0">
                <a:latin typeface="Century"/>
              </a:rPr>
              <a:t>[</a:t>
            </a:r>
            <a:r>
              <a:rPr lang="ja-JP" altLang="en-US" b="1" dirty="0">
                <a:solidFill>
                  <a:schemeClr val="tx2"/>
                </a:solidFill>
                <a:latin typeface="Century"/>
              </a:rPr>
              <a:t>サンプルを表示する</a:t>
            </a:r>
            <a:r>
              <a:rPr lang="en-US" altLang="ja-JP" dirty="0">
                <a:solidFill>
                  <a:srgbClr xmlns:mc="http://schemas.openxmlformats.org/markup-compatibility/2006" xmlns:a14="http://schemas.microsoft.com/office/drawing/2010/main" val="333399" mc:Ignorable=""/>
                </a:solidFill>
                <a:latin typeface="Century"/>
              </a:rPr>
              <a:t>] </a:t>
            </a:r>
            <a:r>
              <a:rPr lang="ja-JP" altLang="en-US" dirty="0">
                <a:latin typeface="Century"/>
              </a:rPr>
              <a:t>をクリックし、グラフのプレビューを確認します。ボタンはクリックして離すのではなく、押し続ける必要があります。ウィザードの右側に、指定したデータのグラフがプレビューとして表示されます。</a:t>
            </a:r>
            <a:r>
              <a:rPr lang="en-US" altLang="ja-JP" dirty="0">
                <a:latin typeface="Century"/>
              </a:rPr>
              <a:t>(</a:t>
            </a:r>
            <a:r>
              <a:rPr lang="ja-JP" altLang="en-US" dirty="0">
                <a:latin typeface="Century"/>
              </a:rPr>
              <a:t>図</a:t>
            </a:r>
            <a:r>
              <a:rPr lang="en-US" altLang="ja-JP" dirty="0">
                <a:latin typeface="Century"/>
              </a:rPr>
              <a:t>2</a:t>
            </a:r>
            <a:r>
              <a:rPr lang="en-US" altLang="ja-JP" dirty="0" smtClean="0">
                <a:latin typeface="Century"/>
              </a:rPr>
              <a:t>)</a:t>
            </a:r>
          </a:p>
          <a:p>
            <a:pPr marL="342900" indent="-342900">
              <a:buFont typeface="+mj-lt"/>
              <a:buAutoNum type="arabicPeriod"/>
            </a:pPr>
            <a:r>
              <a:rPr lang="en-US" altLang="ja-JP" dirty="0" smtClean="0">
                <a:latin typeface="Century"/>
              </a:rPr>
              <a:t>[</a:t>
            </a:r>
            <a:r>
              <a:rPr lang="ja-JP" altLang="en-US" dirty="0" smtClean="0">
                <a:solidFill>
                  <a:schemeClr val="tx2"/>
                </a:solidFill>
                <a:latin typeface="Century"/>
              </a:rPr>
              <a:t>完了</a:t>
            </a:r>
            <a:r>
              <a:rPr lang="en-US" altLang="ja-JP" dirty="0" smtClean="0">
                <a:latin typeface="Century"/>
              </a:rPr>
              <a:t>]</a:t>
            </a:r>
            <a:r>
              <a:rPr lang="ja-JP" altLang="en-US" dirty="0" smtClean="0">
                <a:latin typeface="Century"/>
              </a:rPr>
              <a:t>をクリックします。（次ページ図</a:t>
            </a:r>
            <a:r>
              <a:rPr lang="en-US" altLang="ja-JP" dirty="0" smtClean="0">
                <a:latin typeface="Century"/>
              </a:rPr>
              <a:t>3</a:t>
            </a:r>
            <a:r>
              <a:rPr lang="ja-JP" altLang="en-US" dirty="0" smtClean="0">
                <a:latin typeface="Century"/>
              </a:rPr>
              <a:t>）</a:t>
            </a:r>
            <a:endParaRPr lang="ja-JP" altLang="en-US" dirty="0">
              <a:latin typeface="Times New Roman"/>
            </a:endParaRPr>
          </a:p>
        </p:txBody>
      </p:sp>
      <p:pic>
        <p:nvPicPr>
          <p:cNvPr id="8" name="図 7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9553" y="2954044"/>
            <a:ext cx="3540443" cy="3283268"/>
          </a:xfrm>
          <a:prstGeom prst="rect">
            <a:avLst/>
          </a:prstGeom>
        </p:spPr>
      </p:pic>
      <p:sp>
        <p:nvSpPr>
          <p:cNvPr id="9" name="テキスト ボックス 8"/>
          <p:cNvSpPr txBox="1"/>
          <p:nvPr/>
        </p:nvSpPr>
        <p:spPr>
          <a:xfrm>
            <a:off x="683568" y="5445224"/>
            <a:ext cx="64807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図</a:t>
            </a:r>
            <a:r>
              <a:rPr kumimoji="1" lang="en-US" altLang="ja-JP" dirty="0" smtClean="0"/>
              <a:t>2</a:t>
            </a:r>
            <a:endParaRPr kumimoji="1" lang="ja-JP" altLang="en-US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516505" y="1484784"/>
            <a:ext cx="6480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図</a:t>
            </a:r>
            <a:r>
              <a:rPr kumimoji="1" lang="en-US" altLang="ja-JP" dirty="0" smtClean="0"/>
              <a:t>1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96238219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style>
          <a:lnRef idx="1">
            <a:schemeClr val="accent5"/>
          </a:lnRef>
          <a:fillRef idx="3">
            <a:schemeClr val="accent5"/>
          </a:fillRef>
          <a:effectRef idx="2">
            <a:schemeClr val="accent5"/>
          </a:effectRef>
          <a:fontRef idx="minor">
            <a:schemeClr val="lt1"/>
          </a:fontRef>
        </p:style>
        <p:txBody>
          <a:bodyPr>
            <a:normAutofit/>
          </a:bodyPr>
          <a:lstStyle/>
          <a:p>
            <a:r>
              <a:rPr kumimoji="1" lang="ja-JP" altLang="en-US" dirty="0" smtClean="0"/>
              <a:t>グラフの作成手順</a:t>
            </a:r>
            <a:r>
              <a:rPr kumimoji="1" lang="en-US" altLang="ja-JP" dirty="0" smtClean="0"/>
              <a:t>1-2</a:t>
            </a:r>
            <a:endParaRPr kumimoji="1" lang="ja-JP" altLang="en-US" dirty="0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45A8336-9176-4408-8866-CA1E9EB336C8}" type="datetime1">
              <a:rPr kumimoji="1" lang="ja-JP" altLang="en-US" smtClean="0"/>
              <a:t>2010/4/19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kumimoji="1" lang="en-US" altLang="ja-JP" smtClean="0"/>
              <a:t>SystemKOMACO</a:t>
            </a:r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04F8C17-DBC9-4CE8-8F5A-A0D1906A5A46}" type="slidenum">
              <a:rPr kumimoji="1" lang="ja-JP" altLang="en-US" smtClean="0"/>
              <a:t>4</a:t>
            </a:fld>
            <a:endParaRPr kumimoji="1" lang="ja-JP" altLang="en-US"/>
          </a:p>
        </p:txBody>
      </p:sp>
      <p:pic>
        <p:nvPicPr>
          <p:cNvPr id="9" name="コンテンツ プレースホルダー 8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76325" y="1815306"/>
            <a:ext cx="6991350" cy="4095750"/>
          </a:xfrm>
        </p:spPr>
      </p:pic>
      <p:sp>
        <p:nvSpPr>
          <p:cNvPr id="13" name="テキスト ボックス 12"/>
          <p:cNvSpPr txBox="1"/>
          <p:nvPr/>
        </p:nvSpPr>
        <p:spPr>
          <a:xfrm>
            <a:off x="323528" y="1772816"/>
            <a:ext cx="648072" cy="369332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図</a:t>
            </a:r>
            <a:r>
              <a:rPr kumimoji="1" lang="en-US" altLang="ja-JP" dirty="0" smtClean="0"/>
              <a:t>3</a:t>
            </a:r>
            <a:endParaRPr kumimoji="1" lang="ja-JP" altLang="en-US" dirty="0"/>
          </a:p>
        </p:txBody>
      </p:sp>
      <p:sp>
        <p:nvSpPr>
          <p:cNvPr id="14" name="線吹き出し 1 (枠付き) 13"/>
          <p:cNvSpPr/>
          <p:nvPr/>
        </p:nvSpPr>
        <p:spPr>
          <a:xfrm>
            <a:off x="395536" y="3044818"/>
            <a:ext cx="2664000" cy="1200329"/>
          </a:xfrm>
          <a:prstGeom prst="borderCallout1">
            <a:avLst>
              <a:gd name="adj1" fmla="val 700"/>
              <a:gd name="adj2" fmla="val 49308"/>
              <a:gd name="adj3" fmla="val -32458"/>
              <a:gd name="adj4" fmla="val 55619"/>
            </a:avLst>
          </a:prstGeom>
          <a:ln w="19050">
            <a:headEnd type="none" w="med" len="med"/>
            <a:tailEnd type="triangle" w="med" len="med"/>
          </a:ln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wrap="square" rtlCol="0" anchor="ctr">
            <a:spAutoFit/>
          </a:bodyPr>
          <a:lstStyle/>
          <a:p>
            <a:r>
              <a:rPr lang="ja-JP" altLang="en-US" dirty="0"/>
              <a:t>グラフ領域が選択されている時に、グラフの元データが選択・表示</a:t>
            </a:r>
            <a:r>
              <a:rPr lang="ja-JP" altLang="en-US" dirty="0" smtClean="0"/>
              <a:t>される</a:t>
            </a:r>
            <a:endParaRPr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3080751100"/>
      </p:ext>
    </p:extLst>
  </p:cSld>
  <p:clrMapOvr>
    <a:masterClrMapping/>
  </p:clrMapOvr>
  <p:timing>
    <p:tnLst>
      <p:par>
        <p:cTn xmlns:p14="http://schemas.microsoft.com/office/powerpoint/2010/main"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xmlns:mc="http://schemas.openxmlformats.org/markup-compatibility/2006" xmlns:a14="http://schemas.microsoft.com/office/drawing/2010/main" val="1F497D" mc:Ignorable=""/>
      </a:dk2>
      <a:lt2>
        <a:srgbClr xmlns:mc="http://schemas.openxmlformats.org/markup-compatibility/2006" xmlns:a14="http://schemas.microsoft.com/office/drawing/2010/main" val="EEECE1" mc:Ignorable=""/>
      </a:lt2>
      <a:accent1>
        <a:srgbClr xmlns:mc="http://schemas.openxmlformats.org/markup-compatibility/2006" xmlns:a14="http://schemas.microsoft.com/office/drawing/2010/main" val="4F81BD" mc:Ignorable=""/>
      </a:accent1>
      <a:accent2>
        <a:srgbClr xmlns:mc="http://schemas.openxmlformats.org/markup-compatibility/2006" xmlns:a14="http://schemas.microsoft.com/office/drawing/2010/main" val="C0504D" mc:Ignorable=""/>
      </a:accent2>
      <a:accent3>
        <a:srgbClr xmlns:mc="http://schemas.openxmlformats.org/markup-compatibility/2006" xmlns:a14="http://schemas.microsoft.com/office/drawing/2010/main" val="9BBB59" mc:Ignorable=""/>
      </a:accent3>
      <a:accent4>
        <a:srgbClr xmlns:mc="http://schemas.openxmlformats.org/markup-compatibility/2006" xmlns:a14="http://schemas.microsoft.com/office/drawing/2010/main" val="8064A2" mc:Ignorable=""/>
      </a:accent4>
      <a:accent5>
        <a:srgbClr xmlns:mc="http://schemas.openxmlformats.org/markup-compatibility/2006" xmlns:a14="http://schemas.microsoft.com/office/drawing/2010/main" val="4BACC6" mc:Ignorable=""/>
      </a:accent5>
      <a:accent6>
        <a:srgbClr xmlns:mc="http://schemas.openxmlformats.org/markup-compatibility/2006" xmlns:a14="http://schemas.microsoft.com/office/drawing/2010/main" val="F79646" mc:Ignorable=""/>
      </a:accent6>
      <a:hlink>
        <a:srgbClr xmlns:mc="http://schemas.openxmlformats.org/markup-compatibility/2006" xmlns:a14="http://schemas.microsoft.com/office/drawing/2010/main" val="0000FF" mc:Ignorable=""/>
      </a:hlink>
      <a:folHlink>
        <a:srgbClr xmlns:mc="http://schemas.openxmlformats.org/markup-compatibility/2006" xmlns:a14="http://schemas.microsoft.com/office/drawing/2010/main" val="800080" mc:Ignorable="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xmlns:mc="http://schemas.openxmlformats.org/markup-compatibility/2006" xmlns:a14="http://schemas.microsoft.com/office/drawing/2010/main" val="000000" mc:Ignorable="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xmlns:mc="http://schemas.openxmlformats.org/markup-compatibility/2006" xmlns:a14="http://schemas.microsoft.com/office/drawing/2010/main" val="000000" mc:Ignorable="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62</TotalTime>
  <Words>220</Words>
  <Application>Microsoft Office PowerPoint</Application>
  <PresentationFormat>画面に合わせる (4:3)</PresentationFormat>
  <Paragraphs>27</Paragraphs>
  <Slides>4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4</vt:i4>
      </vt:variant>
    </vt:vector>
  </HeadingPairs>
  <TitlesOfParts>
    <vt:vector size="5" baseType="lpstr">
      <vt:lpstr>Office ​​テーマ</vt:lpstr>
      <vt:lpstr>Excel 2002,2003基本13</vt:lpstr>
      <vt:lpstr>グラフを作成するには</vt:lpstr>
      <vt:lpstr>グラフの作成手順1-1</vt:lpstr>
      <vt:lpstr>グラフの作成手順1-2</vt:lpstr>
    </vt:vector>
  </TitlesOfParts>
  <Company>SystemKOMACO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Excel 2002,2003基本13</dc:title>
  <dc:creator>駒澤　勉</dc:creator>
  <cp:keywords>Excel2003;Excel2002</cp:keywords>
  <cp:lastModifiedBy>駒澤　勉</cp:lastModifiedBy>
  <cp:revision>6</cp:revision>
  <dcterms:created xsi:type="dcterms:W3CDTF">2010-04-19T01:56:09Z</dcterms:created>
  <dcterms:modified xsi:type="dcterms:W3CDTF">2010-04-19T02:58:30Z</dcterms:modified>
</cp:coreProperties>
</file>